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13"/>
  </p:notesMasterIdLst>
  <p:sldIdLst>
    <p:sldId id="256" r:id="rId3"/>
    <p:sldId id="257" r:id="rId4"/>
    <p:sldId id="259" r:id="rId5"/>
    <p:sldId id="265" r:id="rId6"/>
    <p:sldId id="260" r:id="rId7"/>
    <p:sldId id="266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B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4"/>
    <p:restoredTop sz="75489" autoAdjust="0"/>
  </p:normalViewPr>
  <p:slideViewPr>
    <p:cSldViewPr snapToGrid="0" snapToObjects="1">
      <p:cViewPr varScale="1">
        <p:scale>
          <a:sx n="55" d="100"/>
          <a:sy n="55" d="100"/>
        </p:scale>
        <p:origin x="1476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087EF-0553-42DF-893A-91C634DE6385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0F0D5-052A-4191-8EA4-C346C2E573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3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56759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8405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http://www.mtscienceducation.org/toolkit-home/scientific-engineering-practices/planning-carrying-out-investigations/activity-1/?print=print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858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8785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334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Afbeelding uit Kenniskiem</a:t>
            </a:r>
            <a:r>
              <a:rPr lang="nl-NL" baseline="0" dirty="0" smtClean="0"/>
              <a:t> module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8015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2173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09591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014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133291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0029" y="5296636"/>
            <a:ext cx="3252987" cy="92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96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84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08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137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6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00000">
            <a:off x="8745415" y="3750408"/>
            <a:ext cx="3680069" cy="368006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Hoofdstuk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27432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hoofdstuk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6814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2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2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47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07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71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77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3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FA54-F40C-8041-B70B-973F0B56D9B8}" type="datetimeFigureOut">
              <a:rPr lang="nl-NL" smtClean="0"/>
              <a:t>24-9-2019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12C79-C462-234E-A35C-93AED18ADB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24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2C0E-B441-429A-A2E5-A434B4231498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4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jOMDF6EIK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gQ2zCAiVtw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147641"/>
          </a:xfrm>
        </p:spPr>
        <p:txBody>
          <a:bodyPr/>
          <a:lstStyle/>
          <a:p>
            <a:r>
              <a:rPr lang="nl-NL" sz="3600" dirty="0" smtClean="0">
                <a:solidFill>
                  <a:schemeClr val="tx1"/>
                </a:solidFill>
              </a:rPr>
              <a:t>Module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Ethologie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554205"/>
            <a:ext cx="9144000" cy="1655762"/>
          </a:xfrm>
        </p:spPr>
        <p:txBody>
          <a:bodyPr/>
          <a:lstStyle/>
          <a:p>
            <a:r>
              <a:rPr lang="nl-NL" dirty="0" smtClean="0"/>
              <a:t>Hoofdstuk 1.</a:t>
            </a:r>
          </a:p>
          <a:p>
            <a:r>
              <a:rPr lang="nl-NL" sz="3600" b="1" dirty="0" smtClean="0"/>
              <a:t>Gedrag</a:t>
            </a:r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195827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1.3 </a:t>
            </a:r>
            <a:r>
              <a:rPr lang="en-US" sz="4000" dirty="0" err="1" smtClean="0"/>
              <a:t>Gedragsleer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57942" y="1690688"/>
            <a:ext cx="10395857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Gedrag kun je verdelen in:</a:t>
            </a:r>
          </a:p>
          <a:p>
            <a:r>
              <a:rPr lang="nl-NL" dirty="0" smtClean="0"/>
              <a:t>Aangeboren gedrag of instinctief gedrag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err="1" smtClean="0"/>
              <a:t>Soortspecifiek</a:t>
            </a:r>
            <a:r>
              <a:rPr lang="nl-NL" dirty="0" smtClean="0"/>
              <a:t> gedrag dat al is </a:t>
            </a:r>
            <a:r>
              <a:rPr lang="nl-NL" dirty="0" smtClean="0">
                <a:hlinkClick r:id="rId3"/>
              </a:rPr>
              <a:t>ingebouwd bij geboorte</a:t>
            </a:r>
            <a:endParaRPr lang="nl-NL" dirty="0" smtClean="0"/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Ook dieren die zonder soortgenoten opgroeien laten dit gedrag zien</a:t>
            </a:r>
          </a:p>
          <a:p>
            <a:r>
              <a:rPr lang="nl-NL" dirty="0" smtClean="0"/>
              <a:t>Aangeleerd gedrag of ervaringsgedrag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Gedrag dat is aangeleerd na het opdoen van ervaringen</a:t>
            </a:r>
          </a:p>
          <a:p>
            <a:r>
              <a:rPr lang="nl-NL" dirty="0" smtClean="0"/>
              <a:t>Geschoold gedrag of getraind gedrag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Gedrag dat een mens een dier heeft aangeleerd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Kan versterking/onderdrukking zijn van aangeboren of aangeleerd gedrag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661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 </a:t>
            </a:r>
            <a:r>
              <a:rPr lang="nl-NL" sz="4000" dirty="0" smtClean="0"/>
              <a:t>Gedrag</a:t>
            </a:r>
            <a:endParaRPr lang="nl-NL" sz="4000" dirty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9783" y="1463040"/>
            <a:ext cx="8275991" cy="4893310"/>
          </a:xfrm>
        </p:spPr>
      </p:pic>
    </p:spTree>
    <p:extLst>
      <p:ext uri="{BB962C8B-B14F-4D97-AF65-F5344CB8AC3E}">
        <p14:creationId xmlns:p14="http://schemas.microsoft.com/office/powerpoint/2010/main" val="8393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1.1 Opbouw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gedrag?</a:t>
            </a:r>
          </a:p>
          <a:p>
            <a:r>
              <a:rPr lang="nl-NL" dirty="0" smtClean="0"/>
              <a:t>Prikkels</a:t>
            </a:r>
          </a:p>
          <a:p>
            <a:r>
              <a:rPr lang="nl-NL" dirty="0" smtClean="0"/>
              <a:t>Gedragsleer</a:t>
            </a:r>
          </a:p>
          <a:p>
            <a:r>
              <a:rPr lang="nl-NL" dirty="0" smtClean="0"/>
              <a:t>Gedragingen</a:t>
            </a:r>
          </a:p>
          <a:p>
            <a:r>
              <a:rPr lang="nl-NL" dirty="0" smtClean="0"/>
              <a:t>Gedragsonderzoek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38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601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1.1 </a:t>
            </a:r>
            <a:r>
              <a:rPr lang="nl-NL" sz="4000" dirty="0" smtClean="0"/>
              <a:t>Oriëntatie</a:t>
            </a:r>
            <a:r>
              <a:rPr lang="en-US" sz="4000" dirty="0" smtClean="0"/>
              <a:t>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82057"/>
            <a:ext cx="10515600" cy="4594906"/>
          </a:xfrm>
        </p:spPr>
        <p:txBody>
          <a:bodyPr>
            <a:normAutofit/>
          </a:bodyPr>
          <a:lstStyle/>
          <a:p>
            <a:r>
              <a:rPr lang="nl-NL" dirty="0" smtClean="0"/>
              <a:t>Gedrag is alles wat je doet, alle waarneembare activiteiten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Of je nu zit of staat of slaapt</a:t>
            </a:r>
          </a:p>
          <a:p>
            <a:r>
              <a:rPr lang="nl-NL" dirty="0" smtClean="0"/>
              <a:t>Goed kijken naar dieren is belangrijk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Eet een dier wel genoeg?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Door wie wordt hij gevlooid?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Met wie slaapt het dier in één nest?</a:t>
            </a:r>
          </a:p>
          <a:p>
            <a:r>
              <a:rPr lang="nl-NL" dirty="0" smtClean="0"/>
              <a:t>Het normale gedrag van dieren kennen is erg belangrijk voor een verzorger.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Dieren kunnen natuurlijk of afwijkend gedrag vertonen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Beiden zijn aanwijzingen voor het welzijn van het dier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399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1.2 </a:t>
            </a:r>
            <a:r>
              <a:rPr lang="en-US" sz="4000" dirty="0" err="1" smtClean="0"/>
              <a:t>Prikkels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/>
          <a:lstStyle/>
          <a:p>
            <a:r>
              <a:rPr lang="nl-NL" dirty="0" smtClean="0"/>
              <a:t>Alle waarneembare activiteiten zijn reacties op prikkels</a:t>
            </a:r>
          </a:p>
          <a:p>
            <a:r>
              <a:rPr lang="nl-NL" dirty="0" smtClean="0"/>
              <a:t>Prikkels zijn veranderingen die direct bepaald gedrag veroorzaken</a:t>
            </a:r>
          </a:p>
          <a:p>
            <a:r>
              <a:rPr lang="nl-NL" dirty="0" smtClean="0"/>
              <a:t>Via zintuigen naar hersenen</a:t>
            </a:r>
          </a:p>
          <a:p>
            <a:r>
              <a:rPr lang="nl-NL" dirty="0" smtClean="0"/>
              <a:t>Daarna wel/niet gedrag</a:t>
            </a:r>
          </a:p>
          <a:p>
            <a:r>
              <a:rPr lang="nl-NL" dirty="0" smtClean="0"/>
              <a:t>Prikkels kunnen uitwendig of inwendig zijn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Uitwendige prikkels worden ook simpelweg prikkels genoemd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Inwendige prikkels worden ook wel (fysiologische) motivatie genoemd</a:t>
            </a:r>
          </a:p>
          <a:p>
            <a:r>
              <a:rPr lang="nl-NL" dirty="0" smtClean="0"/>
              <a:t>Afhankelijk van context leidt prikkel en motivatie tot gedrag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709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1.2 </a:t>
            </a:r>
            <a:r>
              <a:rPr lang="en-US" sz="4000" dirty="0" err="1" smtClean="0"/>
              <a:t>Prikkels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7434943" cy="4486275"/>
          </a:xfrm>
        </p:spPr>
        <p:txBody>
          <a:bodyPr/>
          <a:lstStyle/>
          <a:p>
            <a:r>
              <a:rPr lang="nl-NL" dirty="0" smtClean="0"/>
              <a:t>Een sleutelprikkel is een prikkel die de doorslag geeft bij het ontstaan van gedrag. </a:t>
            </a:r>
          </a:p>
          <a:p>
            <a:r>
              <a:rPr lang="nl-NL" dirty="0" smtClean="0"/>
              <a:t>Na een sleutelprikkel volgt altijd gedrag</a:t>
            </a:r>
          </a:p>
          <a:p>
            <a:r>
              <a:rPr lang="nl-NL" dirty="0" smtClean="0"/>
              <a:t>Een </a:t>
            </a:r>
            <a:r>
              <a:rPr lang="nl-NL" dirty="0" err="1" smtClean="0"/>
              <a:t>supranormale</a:t>
            </a:r>
            <a:r>
              <a:rPr lang="nl-NL" dirty="0" smtClean="0"/>
              <a:t> prikkel is een overdreven sleutelprikkel die sterker gedrag opwekt dan de </a:t>
            </a:r>
            <a:r>
              <a:rPr lang="nl-NL" dirty="0"/>
              <a:t>normale </a:t>
            </a:r>
            <a:r>
              <a:rPr lang="nl-NL" dirty="0" smtClean="0"/>
              <a:t>prikkel</a:t>
            </a:r>
          </a:p>
          <a:p>
            <a:r>
              <a:rPr lang="nl-NL" dirty="0" smtClean="0"/>
              <a:t>Nico </a:t>
            </a:r>
            <a:r>
              <a:rPr lang="nl-NL" dirty="0"/>
              <a:t>Tinbergen is de etholoog die </a:t>
            </a:r>
            <a:r>
              <a:rPr lang="nl-NL" dirty="0">
                <a:hlinkClick r:id="rId3"/>
              </a:rPr>
              <a:t>onderzoek</a:t>
            </a:r>
            <a:r>
              <a:rPr lang="nl-NL" dirty="0"/>
              <a:t> naar beide prikkels heeft gedaan</a:t>
            </a:r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62377" y="1228993"/>
            <a:ext cx="3216170" cy="241479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62377" y="3817257"/>
            <a:ext cx="3216170" cy="238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93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1.2 </a:t>
            </a:r>
            <a:r>
              <a:rPr lang="en-US" sz="4000" dirty="0" err="1" smtClean="0"/>
              <a:t>Prikkels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drempelwaarde zorgt er voor dat je niet op alle prikkels reageert</a:t>
            </a:r>
          </a:p>
          <a:p>
            <a:r>
              <a:rPr lang="nl-NL" dirty="0" smtClean="0"/>
              <a:t>Drempelwaarde is de minimale intensiteit of heftigheid die prikkels moeten hebben, voordat er een reactie komt. </a:t>
            </a:r>
          </a:p>
          <a:p>
            <a:r>
              <a:rPr lang="nl-NL" dirty="0" smtClean="0"/>
              <a:t>Drempelwaarde verschilt per individu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Het ene dier reageert sneller op prikkels dan het andere dier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Kan ook per situatie anders zijn</a:t>
            </a:r>
          </a:p>
          <a:p>
            <a:r>
              <a:rPr lang="nl-NL" dirty="0" smtClean="0"/>
              <a:t>Verschil wordt individuele variatie genoemd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316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1.3 </a:t>
            </a:r>
            <a:r>
              <a:rPr lang="en-US" sz="4000" dirty="0" err="1" smtClean="0"/>
              <a:t>Gedragsleer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001837"/>
            <a:ext cx="10515600" cy="4351338"/>
          </a:xfrm>
        </p:spPr>
        <p:txBody>
          <a:bodyPr/>
          <a:lstStyle/>
          <a:p>
            <a:r>
              <a:rPr lang="nl-NL" dirty="0" smtClean="0"/>
              <a:t>Gedragsleer wordt ook wel ethologie genoemd</a:t>
            </a:r>
          </a:p>
          <a:p>
            <a:r>
              <a:rPr lang="nl-NL" dirty="0" smtClean="0"/>
              <a:t>De ethologie zoekt naar vier soorten verklaringen van gedrag (volgens Tinbergen):</a:t>
            </a:r>
          </a:p>
          <a:p>
            <a:pPr marL="914400" lvl="1" indent="-652463">
              <a:buFont typeface="+mj-lt"/>
              <a:buAutoNum type="arabicPeriod"/>
            </a:pPr>
            <a:r>
              <a:rPr lang="nl-NL" u="sng" dirty="0" smtClean="0"/>
              <a:t>Functie</a:t>
            </a:r>
            <a:r>
              <a:rPr lang="nl-NL" dirty="0" smtClean="0"/>
              <a:t>: hoe draagt het gedrag bij aan de overleving en het succes van het dier?</a:t>
            </a:r>
          </a:p>
          <a:p>
            <a:pPr marL="914400" lvl="1" indent="-652463">
              <a:buFont typeface="+mj-lt"/>
              <a:buAutoNum type="arabicPeriod"/>
            </a:pPr>
            <a:r>
              <a:rPr lang="nl-NL" u="sng" dirty="0" smtClean="0"/>
              <a:t>Oorzaak</a:t>
            </a:r>
            <a:r>
              <a:rPr lang="nl-NL" dirty="0" smtClean="0"/>
              <a:t>: welke situatie en welke stimuli roepen het gedrag op? is het gedrag instinctief of aangeleerd?</a:t>
            </a:r>
          </a:p>
          <a:p>
            <a:pPr marL="914400" lvl="1" indent="-652463">
              <a:buFont typeface="+mj-lt"/>
              <a:buAutoNum type="arabicPeriod"/>
            </a:pPr>
            <a:r>
              <a:rPr lang="nl-NL" u="sng" dirty="0" smtClean="0"/>
              <a:t>Ontwikkeling</a:t>
            </a:r>
            <a:r>
              <a:rPr lang="nl-NL" dirty="0" smtClean="0"/>
              <a:t>: verandert het gedrag met leeftijd? zijn er eerdere leerervaringen nodig om dit gedrag te vertonen?</a:t>
            </a:r>
          </a:p>
          <a:p>
            <a:pPr marL="914400" lvl="1" indent="-652463">
              <a:buFont typeface="+mj-lt"/>
              <a:buAutoNum type="arabicPeriod"/>
            </a:pPr>
            <a:r>
              <a:rPr lang="nl-NL" u="sng" dirty="0" smtClean="0"/>
              <a:t>Ontstaan</a:t>
            </a:r>
            <a:r>
              <a:rPr lang="nl-NL" dirty="0" smtClean="0"/>
              <a:t>: hoe is het gedrag evolutionair gezien ontstaan?</a:t>
            </a:r>
            <a:endParaRPr lang="nl-NL" u="sng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543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1.3 </a:t>
            </a:r>
            <a:r>
              <a:rPr lang="en-US" sz="4000" dirty="0" err="1"/>
              <a:t>G</a:t>
            </a:r>
            <a:r>
              <a:rPr lang="en-US" sz="4000" dirty="0" err="1" smtClean="0"/>
              <a:t>edragsleer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 het begrijpen van gedrag is het belangrijk om: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Goed naar dieren te kijken (observeren)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Te weten uit welke natuurlijke leefomgeving een dier komt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 smtClean="0"/>
              <a:t>Te kijken naar de wilde soortgenoot</a:t>
            </a:r>
          </a:p>
          <a:p>
            <a:pPr marL="261937" lvl="1" indent="0">
              <a:buNone/>
            </a:pPr>
            <a:endParaRPr lang="nl-NL" dirty="0" smtClean="0"/>
          </a:p>
          <a:p>
            <a:r>
              <a:rPr lang="nl-NL" dirty="0" smtClean="0"/>
              <a:t>Elke diersoort heeft zijn eigen taal en gedragingen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Ethologie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795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1600" dirty="0" smtClean="0">
            <a:solidFill>
              <a:srgbClr val="1F9BDE"/>
            </a:solidFill>
            <a:latin typeface="DIN Condensed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Ontwikkelcentrum" id="{58AA8E0B-BC53-5947-8014-EFF79423B6D5}" vid="{65046F71-7F92-7648-9609-8E30722A779F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Ontwikkelcentrum</Template>
  <TotalTime>47</TotalTime>
  <Words>489</Words>
  <Application>Microsoft Office PowerPoint</Application>
  <PresentationFormat>Breedbeeld</PresentationFormat>
  <Paragraphs>98</Paragraphs>
  <Slides>10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10</vt:i4>
      </vt:variant>
    </vt:vector>
  </HeadingPairs>
  <TitlesOfParts>
    <vt:vector size="18" baseType="lpstr">
      <vt:lpstr>Arial</vt:lpstr>
      <vt:lpstr>Avenir Book</vt:lpstr>
      <vt:lpstr>Calibri</vt:lpstr>
      <vt:lpstr>Calibri Light</vt:lpstr>
      <vt:lpstr>DIN Condensed</vt:lpstr>
      <vt:lpstr>Wingdings</vt:lpstr>
      <vt:lpstr>Office-thema</vt:lpstr>
      <vt:lpstr>Aangepast ontwerp</vt:lpstr>
      <vt:lpstr>Module Ethologie</vt:lpstr>
      <vt:lpstr>1. Gedrag</vt:lpstr>
      <vt:lpstr>1.1 Opbouw </vt:lpstr>
      <vt:lpstr>1.1 Oriëntatie </vt:lpstr>
      <vt:lpstr>1.2 Prikkels</vt:lpstr>
      <vt:lpstr>1.2 Prikkels</vt:lpstr>
      <vt:lpstr>1.2 Prikkels</vt:lpstr>
      <vt:lpstr>1.3 Gedragsleer</vt:lpstr>
      <vt:lpstr>1.3 Gedragsleer</vt:lpstr>
      <vt:lpstr>1.3 Gedragsleer</vt:lpstr>
    </vt:vector>
  </TitlesOfParts>
  <Company>Corporate Desktop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Marian Oskam</dc:creator>
  <cp:lastModifiedBy>Nikki Pots</cp:lastModifiedBy>
  <cp:revision>44</cp:revision>
  <dcterms:created xsi:type="dcterms:W3CDTF">2018-01-29T13:04:35Z</dcterms:created>
  <dcterms:modified xsi:type="dcterms:W3CDTF">2019-09-24T07:50:24Z</dcterms:modified>
</cp:coreProperties>
</file>