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3"/>
  </p:notesMasterIdLst>
  <p:sldIdLst>
    <p:sldId id="256" r:id="rId3"/>
    <p:sldId id="257" r:id="rId4"/>
    <p:sldId id="259" r:id="rId5"/>
    <p:sldId id="265" r:id="rId6"/>
    <p:sldId id="260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55" d="100"/>
          <a:sy n="55" d="100"/>
        </p:scale>
        <p:origin x="14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405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http://www.mtscienceducation.org/toolkit-home/scientific-engineering-practices/planning-carrying-out-investigations/activity-1/?print=print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58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785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334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Afbeelding uit Kenniskiem</a:t>
            </a:r>
            <a:r>
              <a:rPr lang="nl-NL" baseline="0" dirty="0" smtClean="0"/>
              <a:t> module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015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173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959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01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24-9-2019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jOMDF6EIK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Q2zCAiVt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147641"/>
          </a:xfrm>
        </p:spPr>
        <p:txBody>
          <a:bodyPr/>
          <a:lstStyle/>
          <a:p>
            <a:r>
              <a:rPr lang="nl-NL" sz="3600" dirty="0" smtClean="0">
                <a:solidFill>
                  <a:schemeClr val="tx1"/>
                </a:solidFill>
              </a:rPr>
              <a:t>Module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554205"/>
            <a:ext cx="9144000" cy="1655762"/>
          </a:xfrm>
        </p:spPr>
        <p:txBody>
          <a:bodyPr/>
          <a:lstStyle/>
          <a:p>
            <a:r>
              <a:rPr lang="nl-NL" dirty="0" smtClean="0"/>
              <a:t>Hoofdstuk 1.</a:t>
            </a:r>
          </a:p>
          <a:p>
            <a:r>
              <a:rPr lang="nl-NL" sz="3600" b="1" dirty="0" smtClean="0"/>
              <a:t>Gedrag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1.3 </a:t>
            </a:r>
            <a:r>
              <a:rPr lang="en-US" sz="4000" dirty="0" err="1" smtClean="0"/>
              <a:t>Gedragsleer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57942" y="1690688"/>
            <a:ext cx="10395857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Gedrag kun je verdelen in:</a:t>
            </a:r>
          </a:p>
          <a:p>
            <a:r>
              <a:rPr lang="nl-NL" dirty="0" smtClean="0"/>
              <a:t>Aangeboren gedrag of instinctief 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err="1" smtClean="0"/>
              <a:t>Soortspecifiek</a:t>
            </a:r>
            <a:r>
              <a:rPr lang="nl-NL" dirty="0" smtClean="0"/>
              <a:t> gedrag dat al is </a:t>
            </a:r>
            <a:r>
              <a:rPr lang="nl-NL" dirty="0" smtClean="0">
                <a:hlinkClick r:id="rId3"/>
              </a:rPr>
              <a:t>ingebouwd bij geboorte</a:t>
            </a:r>
            <a:endParaRPr lang="nl-NL" dirty="0" smtClean="0"/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Ook dieren die zonder soortgenoten opgroeien laten dit gedrag zien</a:t>
            </a:r>
          </a:p>
          <a:p>
            <a:r>
              <a:rPr lang="nl-NL" dirty="0" smtClean="0"/>
              <a:t>Aangeleerd gedrag of ervaringsgedrag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Gedrag dat is aangeleerd na het opdoen van ervaringen</a:t>
            </a:r>
          </a:p>
          <a:p>
            <a:r>
              <a:rPr lang="nl-NL" dirty="0" smtClean="0"/>
              <a:t>Geschoold gedrag of getraind 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Gedrag dat een mens een dier heeft aangeleerd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Kan versterking/onderdrukking zijn van aangeboren of aangeleerd gedrag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66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</a:t>
            </a:r>
            <a:r>
              <a:rPr lang="nl-NL" sz="4000" dirty="0" smtClean="0"/>
              <a:t>Gedrag</a:t>
            </a:r>
            <a:endParaRPr lang="nl-NL" sz="4000" dirty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9783" y="1463040"/>
            <a:ext cx="8275991" cy="4893310"/>
          </a:xfrm>
        </p:spPr>
      </p:pic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1.1 Opbouw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gedrag?</a:t>
            </a:r>
          </a:p>
          <a:p>
            <a:r>
              <a:rPr lang="nl-NL" dirty="0" smtClean="0"/>
              <a:t>Prikkels</a:t>
            </a:r>
          </a:p>
          <a:p>
            <a:r>
              <a:rPr lang="nl-NL" dirty="0" smtClean="0"/>
              <a:t>Gedragsleer</a:t>
            </a:r>
          </a:p>
          <a:p>
            <a:r>
              <a:rPr lang="nl-NL" dirty="0" smtClean="0"/>
              <a:t>Gedragingen</a:t>
            </a:r>
          </a:p>
          <a:p>
            <a:r>
              <a:rPr lang="nl-NL" dirty="0" smtClean="0"/>
              <a:t>Gedragsonderzoek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01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1.1 </a:t>
            </a:r>
            <a:r>
              <a:rPr lang="nl-NL" sz="4000" dirty="0" smtClean="0"/>
              <a:t>Oriëntatie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82057"/>
            <a:ext cx="10515600" cy="4594906"/>
          </a:xfrm>
        </p:spPr>
        <p:txBody>
          <a:bodyPr>
            <a:normAutofit/>
          </a:bodyPr>
          <a:lstStyle/>
          <a:p>
            <a:r>
              <a:rPr lang="nl-NL" dirty="0" smtClean="0"/>
              <a:t>Gedrag is alles wat je doet, alle waarneembare activiteiten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Of je nu zit of staat of slaapt</a:t>
            </a:r>
          </a:p>
          <a:p>
            <a:r>
              <a:rPr lang="nl-NL" dirty="0" smtClean="0"/>
              <a:t>Goed kijken naar dieren is belangrijk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Eet een dier wel genoeg?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Door wie wordt hij gevlooid?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Met wie slaapt het dier in één nest?</a:t>
            </a:r>
          </a:p>
          <a:p>
            <a:r>
              <a:rPr lang="nl-NL" dirty="0" smtClean="0"/>
              <a:t>Het normale gedrag van dieren kennen is erg belangrijk voor een verzorger.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Dieren kunnen natuurlijk of afwijkend gedrag vertonen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Beiden zijn aanwijzingen voor het welzijn van het dier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39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1.2 </a:t>
            </a:r>
            <a:r>
              <a:rPr lang="en-US" sz="4000" dirty="0" err="1" smtClean="0"/>
              <a:t>Prikkels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nl-NL" dirty="0" smtClean="0"/>
              <a:t>Alle waarneembare activiteiten zijn reacties op prikkels</a:t>
            </a:r>
          </a:p>
          <a:p>
            <a:r>
              <a:rPr lang="nl-NL" dirty="0" smtClean="0"/>
              <a:t>Prikkels zijn veranderingen die direct bepaald gedrag veroorzaken</a:t>
            </a:r>
          </a:p>
          <a:p>
            <a:r>
              <a:rPr lang="nl-NL" dirty="0" smtClean="0"/>
              <a:t>Via zintuigen naar hersenen</a:t>
            </a:r>
          </a:p>
          <a:p>
            <a:r>
              <a:rPr lang="nl-NL" dirty="0" smtClean="0"/>
              <a:t>Daarna wel/niet gedrag</a:t>
            </a:r>
          </a:p>
          <a:p>
            <a:r>
              <a:rPr lang="nl-NL" dirty="0" smtClean="0"/>
              <a:t>Prikkels kunnen uitwendig of inwendig zijn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Uitwendige prikkels worden ook simpelweg prikkels genoemd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Inwendige prikkels worden ook wel (fysiologische) motivatie genoemd</a:t>
            </a:r>
          </a:p>
          <a:p>
            <a:r>
              <a:rPr lang="nl-NL" dirty="0" smtClean="0"/>
              <a:t>Afhankelijk van context leidt prikkel en motivatie tot gedrag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70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1.2 </a:t>
            </a:r>
            <a:r>
              <a:rPr lang="en-US" sz="4000" dirty="0" err="1" smtClean="0"/>
              <a:t>Prikkels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7434943" cy="4486275"/>
          </a:xfrm>
        </p:spPr>
        <p:txBody>
          <a:bodyPr/>
          <a:lstStyle/>
          <a:p>
            <a:r>
              <a:rPr lang="nl-NL" dirty="0" smtClean="0"/>
              <a:t>Een sleutelprikkel is een prikkel die de doorslag geeft bij het ontstaan van gedrag. </a:t>
            </a:r>
          </a:p>
          <a:p>
            <a:r>
              <a:rPr lang="nl-NL" dirty="0" smtClean="0"/>
              <a:t>Na een sleutelprikkel volgt altijd gedrag</a:t>
            </a:r>
          </a:p>
          <a:p>
            <a:r>
              <a:rPr lang="nl-NL" dirty="0" smtClean="0"/>
              <a:t>Een </a:t>
            </a:r>
            <a:r>
              <a:rPr lang="nl-NL" dirty="0" err="1" smtClean="0"/>
              <a:t>supranormale</a:t>
            </a:r>
            <a:r>
              <a:rPr lang="nl-NL" dirty="0" smtClean="0"/>
              <a:t> prikkel is een overdreven sleutelprikkel die sterker gedrag opwekt dan de </a:t>
            </a:r>
            <a:r>
              <a:rPr lang="nl-NL" dirty="0"/>
              <a:t>normale </a:t>
            </a:r>
            <a:r>
              <a:rPr lang="nl-NL" dirty="0" smtClean="0"/>
              <a:t>prikkel</a:t>
            </a:r>
          </a:p>
          <a:p>
            <a:r>
              <a:rPr lang="nl-NL" dirty="0" smtClean="0"/>
              <a:t>Nico </a:t>
            </a:r>
            <a:r>
              <a:rPr lang="nl-NL" dirty="0"/>
              <a:t>Tinbergen is de etholoog die </a:t>
            </a:r>
            <a:r>
              <a:rPr lang="nl-NL" dirty="0">
                <a:hlinkClick r:id="rId3"/>
              </a:rPr>
              <a:t>onderzoek</a:t>
            </a:r>
            <a:r>
              <a:rPr lang="nl-NL" dirty="0"/>
              <a:t> naar beide prikkels heeft gedaan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2377" y="1228993"/>
            <a:ext cx="3216170" cy="241479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2377" y="3817257"/>
            <a:ext cx="3216170" cy="238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1.2 </a:t>
            </a:r>
            <a:r>
              <a:rPr lang="en-US" sz="4000" dirty="0" err="1" smtClean="0"/>
              <a:t>Prikkels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drempelwaarde zorgt er voor dat je niet op alle prikkels reageert</a:t>
            </a:r>
          </a:p>
          <a:p>
            <a:r>
              <a:rPr lang="nl-NL" dirty="0" smtClean="0"/>
              <a:t>Drempelwaarde is de minimale intensiteit of heftigheid die prikkels moeten hebben, voordat er een reactie komt. </a:t>
            </a:r>
          </a:p>
          <a:p>
            <a:r>
              <a:rPr lang="nl-NL" dirty="0" smtClean="0"/>
              <a:t>Drempelwaarde verschilt per individu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Het ene dier reageert sneller op prikkels dan het andere dier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Kan ook per situatie anders zijn</a:t>
            </a:r>
          </a:p>
          <a:p>
            <a:r>
              <a:rPr lang="nl-NL" dirty="0" smtClean="0"/>
              <a:t>Verschil wordt individuele variatie genoemd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31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1.3 </a:t>
            </a:r>
            <a:r>
              <a:rPr lang="en-US" sz="4000" dirty="0" err="1" smtClean="0"/>
              <a:t>Gedragsleer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01837"/>
            <a:ext cx="10515600" cy="4351338"/>
          </a:xfrm>
        </p:spPr>
        <p:txBody>
          <a:bodyPr/>
          <a:lstStyle/>
          <a:p>
            <a:r>
              <a:rPr lang="nl-NL" dirty="0" smtClean="0"/>
              <a:t>Gedragsleer wordt ook wel ethologie genoemd</a:t>
            </a:r>
          </a:p>
          <a:p>
            <a:r>
              <a:rPr lang="nl-NL" dirty="0" smtClean="0"/>
              <a:t>De ethologie zoekt naar vier soorten verklaringen van gedrag (volgens Tinbergen):</a:t>
            </a:r>
          </a:p>
          <a:p>
            <a:pPr marL="914400" lvl="1" indent="-652463">
              <a:buFont typeface="+mj-lt"/>
              <a:buAutoNum type="arabicPeriod"/>
            </a:pPr>
            <a:r>
              <a:rPr lang="nl-NL" u="sng" dirty="0" smtClean="0"/>
              <a:t>Functie</a:t>
            </a:r>
            <a:r>
              <a:rPr lang="nl-NL" dirty="0" smtClean="0"/>
              <a:t>: hoe draagt het gedrag bij aan de overleving en het succes van het dier?</a:t>
            </a:r>
          </a:p>
          <a:p>
            <a:pPr marL="914400" lvl="1" indent="-652463">
              <a:buFont typeface="+mj-lt"/>
              <a:buAutoNum type="arabicPeriod"/>
            </a:pPr>
            <a:r>
              <a:rPr lang="nl-NL" u="sng" dirty="0" smtClean="0"/>
              <a:t>Oorzaak</a:t>
            </a:r>
            <a:r>
              <a:rPr lang="nl-NL" dirty="0" smtClean="0"/>
              <a:t>: welke situatie en welke stimuli roepen het gedrag op? is het gedrag instinctief of aangeleerd?</a:t>
            </a:r>
          </a:p>
          <a:p>
            <a:pPr marL="914400" lvl="1" indent="-652463">
              <a:buFont typeface="+mj-lt"/>
              <a:buAutoNum type="arabicPeriod"/>
            </a:pPr>
            <a:r>
              <a:rPr lang="nl-NL" u="sng" dirty="0" smtClean="0"/>
              <a:t>Ontwikkeling</a:t>
            </a:r>
            <a:r>
              <a:rPr lang="nl-NL" dirty="0" smtClean="0"/>
              <a:t>: verandert het gedrag met leeftijd? zijn er eerdere leerervaringen nodig om dit gedrag te vertonen?</a:t>
            </a:r>
          </a:p>
          <a:p>
            <a:pPr marL="914400" lvl="1" indent="-652463">
              <a:buFont typeface="+mj-lt"/>
              <a:buAutoNum type="arabicPeriod"/>
            </a:pPr>
            <a:r>
              <a:rPr lang="nl-NL" u="sng" dirty="0" smtClean="0"/>
              <a:t>Ontstaan</a:t>
            </a:r>
            <a:r>
              <a:rPr lang="nl-NL" dirty="0" smtClean="0"/>
              <a:t>: hoe is het gedrag evolutionair gezien ontstaan?</a:t>
            </a:r>
            <a:endParaRPr lang="nl-NL" u="sng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54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1.3 </a:t>
            </a:r>
            <a:r>
              <a:rPr lang="en-US" sz="4000" dirty="0" err="1"/>
              <a:t>G</a:t>
            </a:r>
            <a:r>
              <a:rPr lang="en-US" sz="4000" dirty="0" err="1" smtClean="0"/>
              <a:t>edragsleer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het begrijpen van gedrag is het belangrijk om: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Goed naar dieren te kijken (observeren)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Te weten uit welke natuurlijke leefomgeving een dier komt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Te kijken naar de wilde soortgenoot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Elke diersoort heeft zijn eigen taal en gedragingen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79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47</TotalTime>
  <Words>489</Words>
  <Application>Microsoft Office PowerPoint</Application>
  <PresentationFormat>Breedbeeld</PresentationFormat>
  <Paragraphs>98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Ethologie</vt:lpstr>
      <vt:lpstr>1. Gedrag</vt:lpstr>
      <vt:lpstr>1.1 Opbouw </vt:lpstr>
      <vt:lpstr>1.1 Oriëntatie </vt:lpstr>
      <vt:lpstr>1.2 Prikkels</vt:lpstr>
      <vt:lpstr>1.2 Prikkels</vt:lpstr>
      <vt:lpstr>1.2 Prikkels</vt:lpstr>
      <vt:lpstr>1.3 Gedragsleer</vt:lpstr>
      <vt:lpstr>1.3 Gedragsleer</vt:lpstr>
      <vt:lpstr>1.3 Gedragsleer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44</cp:revision>
  <dcterms:created xsi:type="dcterms:W3CDTF">2018-01-29T13:04:35Z</dcterms:created>
  <dcterms:modified xsi:type="dcterms:W3CDTF">2019-09-24T07:50:24Z</dcterms:modified>
</cp:coreProperties>
</file>